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88" r:id="rId2"/>
    <p:sldId id="290" r:id="rId3"/>
    <p:sldId id="257" r:id="rId4"/>
    <p:sldId id="293" r:id="rId5"/>
    <p:sldId id="292" r:id="rId6"/>
    <p:sldId id="259" r:id="rId7"/>
    <p:sldId id="273" r:id="rId8"/>
    <p:sldId id="261" r:id="rId9"/>
    <p:sldId id="262" r:id="rId10"/>
    <p:sldId id="265" r:id="rId11"/>
    <p:sldId id="294" r:id="rId12"/>
    <p:sldId id="266" r:id="rId13"/>
    <p:sldId id="298" r:id="rId14"/>
    <p:sldId id="286" r:id="rId15"/>
    <p:sldId id="295" r:id="rId16"/>
    <p:sldId id="271" r:id="rId17"/>
    <p:sldId id="287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C3300"/>
    <a:srgbClr val="FF00FF"/>
    <a:srgbClr val="FF0000"/>
    <a:srgbClr val="0000FF"/>
    <a:srgbClr val="FFFF00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1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45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1EBBE-F93A-4CEA-B706-E193F4653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830E1-52C2-4A4C-AA45-05366D3A1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DFE1-B4F8-4C7B-AA7A-27A571D98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DA4AD-AD93-473A-BB6E-AAE08AF09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67DD3-8A8D-4D65-8602-84A360903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4D79C-E7C1-40EC-985D-2F6620AF4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F8B18-7699-4236-A8E2-DB6FB379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616C7-F3FB-4FF1-96A8-7BC14B5E2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7587-D7E0-4E29-BED9-C401FFC4C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A8FC9-DB73-412B-B7F3-95FD37820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AACFE-9971-47AC-A5E6-7D87FD3AF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E949B-E5A1-46D8-9D87-23AFF593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B5E9C8D-479F-4DB2-8871-7498B4A2E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34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4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4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4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34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35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5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0" u="none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>
              <a:latin typeface="Arial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819400" y="175260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" charset="0"/>
              </a:rPr>
              <a:t>Toán 4 :</a:t>
            </a:r>
          </a:p>
        </p:txBody>
      </p:sp>
      <p:pic>
        <p:nvPicPr>
          <p:cNvPr id="3077" name="Picture 10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208756" y="208756"/>
            <a:ext cx="1676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99113"/>
            <a:ext cx="16764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7676357" y="5390356"/>
            <a:ext cx="16764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3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391400" y="-39688"/>
            <a:ext cx="16764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6" name="Picture 14" descr="FLOWER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275" y="4495800"/>
            <a:ext cx="16605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8" name="AutoShape 16"/>
          <p:cNvSpPr>
            <a:spLocks noChangeArrowheads="1"/>
          </p:cNvSpPr>
          <p:nvPr/>
        </p:nvSpPr>
        <p:spPr bwMode="auto">
          <a:xfrm>
            <a:off x="990600" y="1905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auto">
          <a:xfrm>
            <a:off x="5257800" y="990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2" name="AutoShape 20"/>
          <p:cNvSpPr>
            <a:spLocks noChangeArrowheads="1"/>
          </p:cNvSpPr>
          <p:nvPr/>
        </p:nvSpPr>
        <p:spPr bwMode="auto">
          <a:xfrm>
            <a:off x="6629400" y="16002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3" name="AutoShape 21"/>
          <p:cNvSpPr>
            <a:spLocks noChangeArrowheads="1"/>
          </p:cNvSpPr>
          <p:nvPr/>
        </p:nvSpPr>
        <p:spPr bwMode="auto">
          <a:xfrm>
            <a:off x="381000" y="228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4" name="AutoShape 22"/>
          <p:cNvSpPr>
            <a:spLocks noChangeArrowheads="1"/>
          </p:cNvSpPr>
          <p:nvPr/>
        </p:nvSpPr>
        <p:spPr bwMode="auto">
          <a:xfrm>
            <a:off x="7162800" y="3810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5" name="AutoShape 23"/>
          <p:cNvSpPr>
            <a:spLocks noChangeArrowheads="1"/>
          </p:cNvSpPr>
          <p:nvPr/>
        </p:nvSpPr>
        <p:spPr bwMode="auto">
          <a:xfrm>
            <a:off x="8686800" y="16002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6" name="AutoShape 24"/>
          <p:cNvSpPr>
            <a:spLocks noChangeArrowheads="1"/>
          </p:cNvSpPr>
          <p:nvPr/>
        </p:nvSpPr>
        <p:spPr bwMode="auto">
          <a:xfrm>
            <a:off x="8686800" y="609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7" name="AutoShape 25"/>
          <p:cNvSpPr>
            <a:spLocks noChangeArrowheads="1"/>
          </p:cNvSpPr>
          <p:nvPr/>
        </p:nvSpPr>
        <p:spPr bwMode="auto">
          <a:xfrm>
            <a:off x="2819400" y="5105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8" name="AutoShape 26"/>
          <p:cNvSpPr>
            <a:spLocks noChangeArrowheads="1"/>
          </p:cNvSpPr>
          <p:nvPr/>
        </p:nvSpPr>
        <p:spPr bwMode="auto">
          <a:xfrm>
            <a:off x="8305800" y="2667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19" name="AutoShape 27"/>
          <p:cNvSpPr>
            <a:spLocks noChangeArrowheads="1"/>
          </p:cNvSpPr>
          <p:nvPr/>
        </p:nvSpPr>
        <p:spPr bwMode="auto">
          <a:xfrm>
            <a:off x="8305800" y="3657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0" name="AutoShape 28"/>
          <p:cNvSpPr>
            <a:spLocks noChangeArrowheads="1"/>
          </p:cNvSpPr>
          <p:nvPr/>
        </p:nvSpPr>
        <p:spPr bwMode="auto">
          <a:xfrm>
            <a:off x="2514600" y="42672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1" name="AutoShape 29"/>
          <p:cNvSpPr>
            <a:spLocks noChangeArrowheads="1"/>
          </p:cNvSpPr>
          <p:nvPr/>
        </p:nvSpPr>
        <p:spPr bwMode="auto">
          <a:xfrm>
            <a:off x="4114800" y="4419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2" name="AutoShape 30"/>
          <p:cNvSpPr>
            <a:spLocks noChangeArrowheads="1"/>
          </p:cNvSpPr>
          <p:nvPr/>
        </p:nvSpPr>
        <p:spPr bwMode="auto">
          <a:xfrm>
            <a:off x="6705600" y="5486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3" name="AutoShape 31"/>
          <p:cNvSpPr>
            <a:spLocks noChangeArrowheads="1"/>
          </p:cNvSpPr>
          <p:nvPr/>
        </p:nvSpPr>
        <p:spPr bwMode="auto">
          <a:xfrm>
            <a:off x="4114800" y="6324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5" name="AutoShape 33"/>
          <p:cNvSpPr>
            <a:spLocks noChangeArrowheads="1"/>
          </p:cNvSpPr>
          <p:nvPr/>
        </p:nvSpPr>
        <p:spPr bwMode="auto">
          <a:xfrm>
            <a:off x="5410200" y="4343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7772400" y="1371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304800" y="2819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0" name="AutoShape 38"/>
          <p:cNvSpPr>
            <a:spLocks noChangeArrowheads="1"/>
          </p:cNvSpPr>
          <p:nvPr/>
        </p:nvSpPr>
        <p:spPr bwMode="auto">
          <a:xfrm>
            <a:off x="1981200" y="2057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1" name="AutoShape 39"/>
          <p:cNvSpPr>
            <a:spLocks noChangeArrowheads="1"/>
          </p:cNvSpPr>
          <p:nvPr/>
        </p:nvSpPr>
        <p:spPr bwMode="auto">
          <a:xfrm>
            <a:off x="7620000" y="3581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7391400" y="22098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685800" y="56388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4" name="AutoShape 42"/>
          <p:cNvSpPr>
            <a:spLocks noChangeArrowheads="1"/>
          </p:cNvSpPr>
          <p:nvPr/>
        </p:nvSpPr>
        <p:spPr bwMode="auto">
          <a:xfrm>
            <a:off x="304800" y="4572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5" name="AutoShape 43"/>
          <p:cNvSpPr>
            <a:spLocks noChangeArrowheads="1"/>
          </p:cNvSpPr>
          <p:nvPr/>
        </p:nvSpPr>
        <p:spPr bwMode="auto">
          <a:xfrm>
            <a:off x="2133600" y="6477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6" name="AutoShape 44"/>
          <p:cNvSpPr>
            <a:spLocks noChangeArrowheads="1"/>
          </p:cNvSpPr>
          <p:nvPr/>
        </p:nvSpPr>
        <p:spPr bwMode="auto">
          <a:xfrm>
            <a:off x="5715000" y="1905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7" name="AutoShape 45"/>
          <p:cNvSpPr>
            <a:spLocks noChangeArrowheads="1"/>
          </p:cNvSpPr>
          <p:nvPr/>
        </p:nvSpPr>
        <p:spPr bwMode="auto">
          <a:xfrm>
            <a:off x="457200" y="914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8" name="AutoShape 46"/>
          <p:cNvSpPr>
            <a:spLocks noChangeArrowheads="1"/>
          </p:cNvSpPr>
          <p:nvPr/>
        </p:nvSpPr>
        <p:spPr bwMode="auto">
          <a:xfrm>
            <a:off x="2590800" y="16002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39" name="AutoShape 47"/>
          <p:cNvSpPr>
            <a:spLocks noChangeArrowheads="1"/>
          </p:cNvSpPr>
          <p:nvPr/>
        </p:nvSpPr>
        <p:spPr bwMode="auto">
          <a:xfrm>
            <a:off x="1600200" y="5334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40" name="AutoShape 48"/>
          <p:cNvSpPr>
            <a:spLocks noChangeArrowheads="1"/>
          </p:cNvSpPr>
          <p:nvPr/>
        </p:nvSpPr>
        <p:spPr bwMode="auto">
          <a:xfrm>
            <a:off x="5943600" y="5105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41" name="AutoShape 49"/>
          <p:cNvSpPr>
            <a:spLocks noChangeArrowheads="1"/>
          </p:cNvSpPr>
          <p:nvPr/>
        </p:nvSpPr>
        <p:spPr bwMode="auto">
          <a:xfrm>
            <a:off x="4038600" y="53340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42" name="AutoShape 50"/>
          <p:cNvSpPr>
            <a:spLocks noChangeArrowheads="1"/>
          </p:cNvSpPr>
          <p:nvPr/>
        </p:nvSpPr>
        <p:spPr bwMode="auto">
          <a:xfrm>
            <a:off x="6248400" y="58674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sp>
        <p:nvSpPr>
          <p:cNvPr id="59443" name="AutoShape 51"/>
          <p:cNvSpPr>
            <a:spLocks noChangeArrowheads="1"/>
          </p:cNvSpPr>
          <p:nvPr/>
        </p:nvSpPr>
        <p:spPr bwMode="auto">
          <a:xfrm>
            <a:off x="8763000" y="4038600"/>
            <a:ext cx="1524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  <p:pic>
        <p:nvPicPr>
          <p:cNvPr id="3115" name="Picture 52" descr="BDRTC2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609600"/>
            <a:ext cx="7458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45" name="WordArt 53"/>
          <p:cNvSpPr>
            <a:spLocks noChangeArrowheads="1" noChangeShapeType="1" noTextEdit="1"/>
          </p:cNvSpPr>
          <p:nvPr/>
        </p:nvSpPr>
        <p:spPr bwMode="auto">
          <a:xfrm>
            <a:off x="304800" y="2971800"/>
            <a:ext cx="8763000" cy="512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9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9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9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9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9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9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9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9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9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9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9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9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9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9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59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9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35" presetClass="entr" presetSubtype="0" repeatCount="2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838200"/>
            <a:ext cx="8510588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u="sng">
                <a:solidFill>
                  <a:schemeClr val="tx1"/>
                </a:solidFill>
                <a:latin typeface="Arial"/>
              </a:rPr>
              <a:t>B</a:t>
            </a:r>
            <a:r>
              <a:rPr lang="en-US" u="sng">
                <a:solidFill>
                  <a:schemeClr val="tx1"/>
                </a:solidFill>
                <a:latin typeface="Arial"/>
              </a:rPr>
              <a:t>ài tập 1 :</a:t>
            </a:r>
            <a:r>
              <a:rPr lang="en-US" sz="4000">
                <a:solidFill>
                  <a:schemeClr val="tx1"/>
                </a:solidFill>
                <a:latin typeface="Arial"/>
              </a:rPr>
              <a:t>  V</a:t>
            </a:r>
            <a:r>
              <a:rPr lang="en-US" sz="4000" b="0">
                <a:solidFill>
                  <a:schemeClr val="tx1"/>
                </a:solidFill>
                <a:latin typeface="Arial"/>
              </a:rPr>
              <a:t>i</a:t>
            </a:r>
            <a:r>
              <a:rPr lang="en-US" b="0">
                <a:solidFill>
                  <a:schemeClr val="tx1"/>
                </a:solidFill>
                <a:latin typeface="Arial"/>
              </a:rPr>
              <a:t>ết số thích hợp vào ô trống</a:t>
            </a:r>
            <a:r>
              <a:rPr lang="en-US">
                <a:solidFill>
                  <a:schemeClr val="tx1"/>
                </a:solidFill>
                <a:latin typeface="Arial"/>
              </a:rPr>
              <a:t> </a:t>
            </a:r>
            <a:endParaRPr lang="en-US" sz="40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925763"/>
            <a:ext cx="40386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>
                <a:latin typeface="Arial"/>
              </a:rPr>
              <a:t>a)  4 x 6 =  6 x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>
                <a:latin typeface="Arial"/>
              </a:rPr>
              <a:t>     207 x 7 =      x 207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925763"/>
            <a:ext cx="44958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>
                <a:latin typeface="Arial"/>
              </a:rPr>
              <a:t>b) 3 x 5    = 5 x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>
                <a:latin typeface="Arial"/>
              </a:rPr>
              <a:t>    2138 x 9 =         x 2138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124200" y="3089275"/>
            <a:ext cx="381000" cy="381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667000" y="35814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7391400" y="3076575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010400" y="35941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2297" name="WordArt 12"/>
          <p:cNvSpPr>
            <a:spLocks noChangeArrowheads="1" noChangeShapeType="1" noTextEdit="1"/>
          </p:cNvSpPr>
          <p:nvPr/>
        </p:nvSpPr>
        <p:spPr bwMode="auto">
          <a:xfrm>
            <a:off x="1600200" y="762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build="p"/>
      <p:bldP spid="15367" grpId="0" animBg="1"/>
      <p:bldP spid="15368" grpId="0" animBg="1"/>
      <p:bldP spid="15369" grpId="0" animBg="1"/>
      <p:bldP spid="153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838200"/>
            <a:ext cx="8510588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u="sng">
                <a:solidFill>
                  <a:schemeClr val="tx1"/>
                </a:solidFill>
                <a:latin typeface="Arial"/>
              </a:rPr>
              <a:t>Bài tập 1 :</a:t>
            </a:r>
            <a:r>
              <a:rPr lang="en-US" sz="4000">
                <a:solidFill>
                  <a:schemeClr val="tx1"/>
                </a:solidFill>
                <a:latin typeface="Arial"/>
              </a:rPr>
              <a:t>  </a:t>
            </a:r>
            <a:r>
              <a:rPr lang="en-US" sz="4000" b="0">
                <a:solidFill>
                  <a:schemeClr val="tx1"/>
                </a:solidFill>
                <a:latin typeface="Arial"/>
              </a:rPr>
              <a:t>Viết số thích hợp vào ô trống</a:t>
            </a:r>
            <a:r>
              <a:rPr lang="en-US" sz="4000">
                <a:solidFill>
                  <a:schemeClr val="tx1"/>
                </a:solidFill>
                <a:latin typeface="Arial"/>
              </a:rPr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925763"/>
            <a:ext cx="41910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>
                <a:latin typeface="Arial"/>
              </a:rPr>
              <a:t>a)  4 x 6 =  6 x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>
                <a:latin typeface="Arial"/>
              </a:rPr>
              <a:t>     207 x 7 =         x 207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925763"/>
            <a:ext cx="44958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>
                <a:latin typeface="Arial"/>
              </a:rPr>
              <a:t>b) 3 x 5    = 5 x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>
                <a:latin typeface="Arial"/>
              </a:rPr>
              <a:t>    2138 x 9 =        x 2138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048000" y="2971800"/>
            <a:ext cx="533400" cy="4984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rial" charset="0"/>
              </a:rPr>
              <a:t>4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667000" y="3505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rial" charset="0"/>
              </a:rPr>
              <a:t>7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7391400" y="2971800"/>
            <a:ext cx="533400" cy="4857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rial" charset="0"/>
              </a:rPr>
              <a:t>3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7010400" y="3505200"/>
            <a:ext cx="533400" cy="4699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>
                <a:latin typeface="Arial" charset="0"/>
              </a:rPr>
              <a:t>9</a:t>
            </a: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1600200" y="762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2" grpId="0" animBg="1"/>
      <p:bldP spid="70663" grpId="0" animBg="1"/>
      <p:bldP spid="706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609600"/>
            <a:ext cx="9448800" cy="1447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u="sng">
                <a:solidFill>
                  <a:schemeClr val="tx1"/>
                </a:solidFill>
                <a:effectLst/>
                <a:latin typeface="Arial"/>
              </a:rPr>
              <a:t>Bài tập 2 :</a:t>
            </a:r>
            <a:r>
              <a:rPr lang="en-US" sz="4000">
                <a:solidFill>
                  <a:schemeClr val="tx1"/>
                </a:solidFill>
                <a:latin typeface="Arial"/>
              </a:rPr>
              <a:t> </a:t>
            </a:r>
            <a:r>
              <a:rPr lang="en-US" sz="4000" b="0">
                <a:solidFill>
                  <a:schemeClr val="tx1"/>
                </a:solidFill>
                <a:latin typeface="Arial"/>
              </a:rPr>
              <a:t>Tính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2792413"/>
            <a:ext cx="3429000" cy="1398587"/>
          </a:xfrm>
        </p:spPr>
        <p:txBody>
          <a:bodyPr/>
          <a:lstStyle/>
          <a:p>
            <a:pPr marL="914400" lvl="1" indent="-457200" eaLnBrk="1" hangingPunct="1">
              <a:buFontTx/>
              <a:buNone/>
              <a:defRPr/>
            </a:pPr>
            <a:r>
              <a:rPr lang="en-US" sz="4000" dirty="0">
                <a:latin typeface="Arial"/>
              </a:rPr>
              <a:t>a)1357 x 5   </a:t>
            </a:r>
          </a:p>
          <a:p>
            <a:pPr marL="914400" lvl="1" indent="-457200" eaLnBrk="1" hangingPunct="1">
              <a:buFontTx/>
              <a:buNone/>
              <a:defRPr/>
            </a:pPr>
            <a:r>
              <a:rPr lang="en-US" sz="4000" dirty="0">
                <a:latin typeface="Arial"/>
              </a:rPr>
              <a:t>   7 x 853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636162" y="2868613"/>
            <a:ext cx="3310952" cy="1474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>
                <a:latin typeface="Arial"/>
              </a:rPr>
              <a:t> b) 40263 x 7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>
                <a:latin typeface="Arial"/>
              </a:rPr>
              <a:t>     5 x 1326</a:t>
            </a:r>
          </a:p>
        </p:txBody>
      </p:sp>
      <p:sp>
        <p:nvSpPr>
          <p:cNvPr id="16389" name="Rectangle 5"/>
          <p:cNvSpPr>
            <a:spLocks noRot="1" noChangeArrowheads="1"/>
          </p:cNvSpPr>
          <p:nvPr/>
        </p:nvSpPr>
        <p:spPr bwMode="auto">
          <a:xfrm>
            <a:off x="5828051" y="2904085"/>
            <a:ext cx="3310952" cy="1524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c) 23109 x 8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9 x 1427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66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rgbClr val="FF0066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rgbClr val="FF0066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rgbClr val="FF0066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rgbClr val="FF00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76200" y="411480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66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rgbClr val="FF0066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rgbClr val="FF0066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rgbClr val="FF0066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rgbClr val="FF00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6785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828800" y="3124200"/>
            <a:ext cx="2971800" cy="1016000"/>
            <a:chOff x="3168" y="1824"/>
            <a:chExt cx="1872" cy="640"/>
          </a:xfrm>
        </p:grpSpPr>
        <p:sp>
          <p:nvSpPr>
            <p:cNvPr id="4123" name="Text Box 39"/>
            <p:cNvSpPr txBox="1">
              <a:spLocks noChangeArrowheads="1"/>
            </p:cNvSpPr>
            <p:nvPr/>
          </p:nvSpPr>
          <p:spPr bwMode="auto">
            <a:xfrm>
              <a:off x="3168" y="1824"/>
              <a:ext cx="187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66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rgbClr val="FF0066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smtClean="0">
                  <a:solidFill>
                    <a:srgbClr val="000000"/>
                  </a:solidFill>
                  <a:latin typeface="Times New Roman" pitchFamily="18" charset="0"/>
                </a:rPr>
                <a:t>853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400" b="1" smtClean="0">
                  <a:solidFill>
                    <a:srgbClr val="000000"/>
                  </a:solidFill>
                  <a:latin typeface="Times New Roman" pitchFamily="18" charset="0"/>
                </a:rPr>
                <a:t>   7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24" name="Text Box 40"/>
            <p:cNvSpPr txBox="1">
              <a:spLocks noChangeArrowheads="1"/>
            </p:cNvSpPr>
            <p:nvPr/>
          </p:nvSpPr>
          <p:spPr bwMode="auto">
            <a:xfrm>
              <a:off x="3648" y="1968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66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rgbClr val="FF0066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smtClean="0">
                  <a:solidFill>
                    <a:srgbClr val="000000"/>
                  </a:solidFill>
                </a:rPr>
                <a:t>x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25" name="Line 42"/>
            <p:cNvSpPr>
              <a:spLocks noChangeShapeType="1"/>
            </p:cNvSpPr>
            <p:nvPr/>
          </p:nvSpPr>
          <p:spPr bwMode="auto">
            <a:xfrm>
              <a:off x="3696" y="2448"/>
              <a:ext cx="624" cy="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-76200" y="3175000"/>
            <a:ext cx="2971800" cy="1016000"/>
            <a:chOff x="624" y="2064"/>
            <a:chExt cx="1872" cy="640"/>
          </a:xfrm>
        </p:grpSpPr>
        <p:sp>
          <p:nvSpPr>
            <p:cNvPr id="4120" name="Text Box 34"/>
            <p:cNvSpPr txBox="1">
              <a:spLocks noChangeArrowheads="1"/>
            </p:cNvSpPr>
            <p:nvPr/>
          </p:nvSpPr>
          <p:spPr bwMode="auto">
            <a:xfrm>
              <a:off x="1056" y="220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66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rgbClr val="FF0066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smtClean="0">
                  <a:solidFill>
                    <a:srgbClr val="000000"/>
                  </a:solidFill>
                </a:rPr>
                <a:t>x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121" name="Text Box 46"/>
            <p:cNvSpPr txBox="1">
              <a:spLocks noChangeArrowheads="1"/>
            </p:cNvSpPr>
            <p:nvPr/>
          </p:nvSpPr>
          <p:spPr bwMode="auto">
            <a:xfrm>
              <a:off x="624" y="2064"/>
              <a:ext cx="187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66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rgbClr val="FF0066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smtClean="0">
                  <a:solidFill>
                    <a:srgbClr val="000000"/>
                  </a:solidFill>
                  <a:latin typeface="Times New Roman" pitchFamily="18" charset="0"/>
                </a:rPr>
                <a:t>1357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400" b="1" smtClean="0">
                  <a:solidFill>
                    <a:srgbClr val="000000"/>
                  </a:solidFill>
                  <a:latin typeface="Times New Roman" pitchFamily="18" charset="0"/>
                </a:rPr>
                <a:t>    5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22" name="Line 47"/>
            <p:cNvSpPr>
              <a:spLocks noChangeShapeType="1"/>
            </p:cNvSpPr>
            <p:nvPr/>
          </p:nvSpPr>
          <p:spPr bwMode="auto">
            <a:xfrm>
              <a:off x="1152" y="2656"/>
              <a:ext cx="67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2209800" y="41910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66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rgbClr val="FF0066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rgbClr val="FF0066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rgbClr val="FF0066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rgbClr val="FF00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5971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90500" y="1250950"/>
            <a:ext cx="25908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66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rgbClr val="FF0066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rgbClr val="FF0066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rgbClr val="FF0066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rgbClr val="FF00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Bài </a:t>
            </a:r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</a:rPr>
              <a:t>2. Tính</a:t>
            </a:r>
            <a:r>
              <a:rPr lang="en-US" sz="2400" b="1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3581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66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rgbClr val="FF0066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rgbClr val="FF0066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rgbClr val="FF0066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rgbClr val="FF00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9pPr>
          </a:lstStyle>
          <a:p>
            <a:pPr marL="914400" lvl="1" indent="-457200" eaLnBrk="1" hangingPunct="1">
              <a:buFontTx/>
              <a:buNone/>
              <a:defRPr/>
            </a:pPr>
            <a:r>
              <a:rPr lang="en-US" sz="2800">
                <a:solidFill>
                  <a:schemeClr val="tx1"/>
                </a:solidFill>
                <a:latin typeface="Arial"/>
              </a:rPr>
              <a:t>a)1357 x 5   </a:t>
            </a:r>
          </a:p>
          <a:p>
            <a:pPr marL="914400" lvl="1" indent="-457200" eaLnBrk="1" hangingPunct="1">
              <a:buFontTx/>
              <a:buNone/>
              <a:defRPr/>
            </a:pPr>
            <a:r>
              <a:rPr lang="en-US" sz="2800">
                <a:solidFill>
                  <a:schemeClr val="tx1"/>
                </a:solidFill>
                <a:latin typeface="Arial"/>
              </a:rPr>
              <a:t>   7 x 853</a:t>
            </a:r>
            <a:endParaRPr lang="en-US" sz="28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343400" y="1752600"/>
            <a:ext cx="3048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66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rgbClr val="FF0066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rgbClr val="FF0066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rgbClr val="FF0066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rgbClr val="FF00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US" sz="2800">
                <a:solidFill>
                  <a:schemeClr val="tx1"/>
                </a:solidFill>
                <a:latin typeface="Arial"/>
              </a:rPr>
              <a:t>b) 40263 x 7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>
                <a:solidFill>
                  <a:schemeClr val="tx1"/>
                </a:solidFill>
                <a:latin typeface="Arial"/>
              </a:rPr>
              <a:t>     5 x 1326</a:t>
            </a:r>
            <a:endParaRPr lang="en-US" sz="2800" dirty="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26" name="Group 48"/>
          <p:cNvGrpSpPr>
            <a:grpSpLocks/>
          </p:cNvGrpSpPr>
          <p:nvPr/>
        </p:nvGrpSpPr>
        <p:grpSpPr bwMode="auto">
          <a:xfrm>
            <a:off x="3733800" y="3124200"/>
            <a:ext cx="2971800" cy="1016000"/>
            <a:chOff x="624" y="1952"/>
            <a:chExt cx="1872" cy="640"/>
          </a:xfrm>
        </p:grpSpPr>
        <p:sp>
          <p:nvSpPr>
            <p:cNvPr id="4117" name="Text Box 34"/>
            <p:cNvSpPr txBox="1">
              <a:spLocks noChangeArrowheads="1"/>
            </p:cNvSpPr>
            <p:nvPr/>
          </p:nvSpPr>
          <p:spPr bwMode="auto">
            <a:xfrm>
              <a:off x="1056" y="220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66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rgbClr val="FF0066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smtClean="0">
                  <a:solidFill>
                    <a:srgbClr val="000000"/>
                  </a:solidFill>
                </a:rPr>
                <a:t>x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118" name="Text Box 46"/>
            <p:cNvSpPr txBox="1">
              <a:spLocks noChangeArrowheads="1"/>
            </p:cNvSpPr>
            <p:nvPr/>
          </p:nvSpPr>
          <p:spPr bwMode="auto">
            <a:xfrm>
              <a:off x="624" y="1952"/>
              <a:ext cx="187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66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rgbClr val="FF0066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smtClean="0">
                  <a:solidFill>
                    <a:srgbClr val="000000"/>
                  </a:solidFill>
                  <a:latin typeface="Times New Roman" pitchFamily="18" charset="0"/>
                </a:rPr>
                <a:t>40263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b="1" smtClean="0">
                  <a:solidFill>
                    <a:srgbClr val="000000"/>
                  </a:solidFill>
                  <a:latin typeface="Times New Roman" pitchFamily="18" charset="0"/>
                </a:rPr>
                <a:t>      7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9" name="Line 47"/>
            <p:cNvSpPr>
              <a:spLocks noChangeShapeType="1"/>
            </p:cNvSpPr>
            <p:nvPr/>
          </p:nvSpPr>
          <p:spPr bwMode="auto">
            <a:xfrm flipV="1">
              <a:off x="1152" y="2576"/>
              <a:ext cx="720" cy="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3886200" y="4191000"/>
            <a:ext cx="2438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66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rgbClr val="FF0066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rgbClr val="FF0066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rgbClr val="FF0066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rgbClr val="FF00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281841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1" name="Group 49"/>
          <p:cNvGrpSpPr>
            <a:grpSpLocks/>
          </p:cNvGrpSpPr>
          <p:nvPr/>
        </p:nvGrpSpPr>
        <p:grpSpPr bwMode="auto">
          <a:xfrm>
            <a:off x="5867400" y="3048000"/>
            <a:ext cx="2971800" cy="1066800"/>
            <a:chOff x="3216" y="1872"/>
            <a:chExt cx="1872" cy="672"/>
          </a:xfrm>
        </p:grpSpPr>
        <p:sp>
          <p:nvSpPr>
            <p:cNvPr id="4114" name="Text Box 39"/>
            <p:cNvSpPr txBox="1">
              <a:spLocks noChangeArrowheads="1"/>
            </p:cNvSpPr>
            <p:nvPr/>
          </p:nvSpPr>
          <p:spPr bwMode="auto">
            <a:xfrm>
              <a:off x="3216" y="1872"/>
              <a:ext cx="1872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66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rgbClr val="FF0066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smtClean="0">
                  <a:solidFill>
                    <a:srgbClr val="000000"/>
                  </a:solidFill>
                  <a:latin typeface="Times New Roman" pitchFamily="18" charset="0"/>
                </a:rPr>
                <a:t>1326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  </a:t>
              </a:r>
              <a:r>
                <a:rPr lang="en-US" sz="2400" b="1" smtClean="0">
                  <a:solidFill>
                    <a:srgbClr val="000000"/>
                  </a:solidFill>
                  <a:latin typeface="Times New Roman" pitchFamily="18" charset="0"/>
                </a:rPr>
                <a:t>    5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5" name="Text Box 40"/>
            <p:cNvSpPr txBox="1">
              <a:spLocks noChangeArrowheads="1"/>
            </p:cNvSpPr>
            <p:nvPr/>
          </p:nvSpPr>
          <p:spPr bwMode="auto">
            <a:xfrm>
              <a:off x="3648" y="2016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66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rgbClr val="FF0066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rgbClr val="FF0066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FF0066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smtClean="0">
                  <a:solidFill>
                    <a:srgbClr val="000000"/>
                  </a:solidFill>
                </a:rPr>
                <a:t>x</a:t>
              </a: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116" name="Line 42"/>
            <p:cNvSpPr>
              <a:spLocks noChangeShapeType="1"/>
            </p:cNvSpPr>
            <p:nvPr/>
          </p:nvSpPr>
          <p:spPr bwMode="auto">
            <a:xfrm>
              <a:off x="3696" y="2544"/>
              <a:ext cx="72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6324600" y="41910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66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rgbClr val="FF0066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rgbClr val="FF0066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rgbClr val="FF0066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rgbClr val="FF00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0066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6630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8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3" grpId="0"/>
      <p:bldP spid="22578" grpId="0"/>
      <p:bldP spid="21" grpId="0"/>
      <p:bldP spid="23" grpId="0"/>
      <p:bldP spid="25" grpId="0"/>
      <p:bldP spid="30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914400"/>
            <a:ext cx="8510588" cy="1600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u="sng">
                <a:solidFill>
                  <a:schemeClr val="tx1"/>
                </a:solidFill>
                <a:latin typeface="Arial"/>
              </a:rPr>
              <a:t>Bài tập 3 :</a:t>
            </a:r>
            <a:r>
              <a:rPr lang="en-US" sz="4000">
                <a:solidFill>
                  <a:schemeClr val="tx1"/>
                </a:solidFill>
                <a:latin typeface="Arial"/>
              </a:rPr>
              <a:t> </a:t>
            </a:r>
            <a:r>
              <a:rPr lang="en-US" sz="4000" b="0">
                <a:solidFill>
                  <a:schemeClr val="tx1"/>
                </a:solidFill>
                <a:latin typeface="Arial"/>
              </a:rPr>
              <a:t>Tìm hai biểu thức có giá trị bằng nhau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124200"/>
            <a:ext cx="3048000" cy="1905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dirty="0">
                <a:solidFill>
                  <a:srgbClr val="FF0000"/>
                </a:solidFill>
                <a:latin typeface="Arial"/>
              </a:rPr>
              <a:t>a)</a:t>
            </a:r>
            <a:r>
              <a:rPr lang="en-US" sz="4000" dirty="0">
                <a:latin typeface="Arial"/>
              </a:rPr>
              <a:t> 4 x 2145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dirty="0">
                <a:solidFill>
                  <a:srgbClr val="FF0000"/>
                </a:solidFill>
                <a:latin typeface="Arial"/>
              </a:rPr>
              <a:t>c)</a:t>
            </a:r>
            <a:r>
              <a:rPr lang="en-US" sz="4000" dirty="0">
                <a:solidFill>
                  <a:srgbClr val="15E947"/>
                </a:solidFill>
                <a:latin typeface="Arial"/>
              </a:rPr>
              <a:t> </a:t>
            </a:r>
            <a:r>
              <a:rPr lang="en-US" sz="4000" dirty="0">
                <a:latin typeface="Arial"/>
              </a:rPr>
              <a:t>3964 x 6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dirty="0">
                <a:solidFill>
                  <a:srgbClr val="FF0000"/>
                </a:solidFill>
                <a:latin typeface="Arial"/>
              </a:rPr>
              <a:t>e)</a:t>
            </a:r>
            <a:r>
              <a:rPr lang="en-US" sz="4000" dirty="0">
                <a:latin typeface="Arial"/>
              </a:rPr>
              <a:t> 10287 x 5 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3048000"/>
            <a:ext cx="58674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>
                <a:latin typeface="Arial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Arial"/>
              </a:rPr>
              <a:t>b)</a:t>
            </a:r>
            <a:r>
              <a:rPr lang="en-US" sz="4000" dirty="0">
                <a:solidFill>
                  <a:srgbClr val="4117F1"/>
                </a:solidFill>
                <a:latin typeface="Arial"/>
              </a:rPr>
              <a:t> </a:t>
            </a:r>
            <a:r>
              <a:rPr lang="en-US" sz="4000" dirty="0">
                <a:latin typeface="Arial"/>
              </a:rPr>
              <a:t>(3 + 2) x 10287</a:t>
            </a:r>
            <a:r>
              <a:rPr lang="vi-VN" sz="4000" dirty="0">
                <a:latin typeface="Arial"/>
              </a:rPr>
              <a:t> </a:t>
            </a:r>
            <a:r>
              <a:rPr lang="en-US" sz="4000" dirty="0">
                <a:solidFill>
                  <a:srgbClr val="4117F1"/>
                </a:solidFill>
                <a:latin typeface="Arial"/>
              </a:rPr>
              <a:t>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0000"/>
                </a:solidFill>
                <a:latin typeface="Arial"/>
              </a:rPr>
              <a:t> d)</a:t>
            </a:r>
            <a:r>
              <a:rPr lang="en-US" sz="4000" dirty="0">
                <a:solidFill>
                  <a:srgbClr val="4117F1"/>
                </a:solidFill>
                <a:latin typeface="Arial"/>
              </a:rPr>
              <a:t> </a:t>
            </a:r>
            <a:r>
              <a:rPr lang="en-US" sz="4000" dirty="0">
                <a:latin typeface="Arial"/>
              </a:rPr>
              <a:t>(2100 + 45) x 4</a:t>
            </a:r>
            <a:r>
              <a:rPr lang="vi-VN" sz="4000" dirty="0">
                <a:latin typeface="Arial"/>
              </a:rPr>
              <a:t> </a:t>
            </a:r>
            <a:r>
              <a:rPr lang="en-US" sz="4000" dirty="0">
                <a:solidFill>
                  <a:srgbClr val="4117F1"/>
                </a:solidFill>
                <a:latin typeface="Arial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0000"/>
                </a:solidFill>
                <a:latin typeface="Arial"/>
              </a:rPr>
              <a:t> g)</a:t>
            </a:r>
            <a:r>
              <a:rPr lang="en-US" sz="4000" dirty="0">
                <a:solidFill>
                  <a:srgbClr val="4117F1"/>
                </a:solidFill>
                <a:latin typeface="Arial"/>
              </a:rPr>
              <a:t> </a:t>
            </a:r>
            <a:r>
              <a:rPr lang="en-US" sz="4000" dirty="0">
                <a:latin typeface="Arial"/>
              </a:rPr>
              <a:t>(4 + 2) x (3000 + 964)</a:t>
            </a:r>
          </a:p>
        </p:txBody>
      </p:sp>
      <p:sp>
        <p:nvSpPr>
          <p:cNvPr id="16389" name="WordArt 6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  <p:bldP spid="5734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914400"/>
            <a:ext cx="8510588" cy="1600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u="sng">
                <a:solidFill>
                  <a:schemeClr val="tx1"/>
                </a:solidFill>
                <a:latin typeface="Arial"/>
              </a:rPr>
              <a:t>Bài tập 3 :</a:t>
            </a:r>
            <a:r>
              <a:rPr lang="en-US" sz="3600">
                <a:solidFill>
                  <a:schemeClr val="tx1"/>
                </a:solidFill>
                <a:latin typeface="Arial"/>
              </a:rPr>
              <a:t> </a:t>
            </a:r>
            <a:r>
              <a:rPr lang="en-US" sz="3600" b="0">
                <a:solidFill>
                  <a:schemeClr val="tx1"/>
                </a:solidFill>
                <a:latin typeface="Arial"/>
              </a:rPr>
              <a:t>Tìm hai biểu thức có giá trị bằng nhau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124200"/>
            <a:ext cx="3048000" cy="1905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>
                <a:solidFill>
                  <a:srgbClr val="FF0000"/>
                </a:solidFill>
                <a:latin typeface="Arial"/>
              </a:rPr>
              <a:t>a)</a:t>
            </a:r>
            <a:r>
              <a:rPr lang="en-US" sz="3600">
                <a:latin typeface="Arial"/>
              </a:rPr>
              <a:t> 4 x 2145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>
                <a:solidFill>
                  <a:srgbClr val="FF0000"/>
                </a:solidFill>
                <a:latin typeface="Arial"/>
              </a:rPr>
              <a:t>c)</a:t>
            </a:r>
            <a:r>
              <a:rPr lang="en-US" sz="3600">
                <a:solidFill>
                  <a:srgbClr val="15E947"/>
                </a:solidFill>
                <a:latin typeface="Arial"/>
              </a:rPr>
              <a:t> </a:t>
            </a:r>
            <a:r>
              <a:rPr lang="en-US" sz="3600">
                <a:latin typeface="Arial"/>
              </a:rPr>
              <a:t>3964 x 6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>
                <a:solidFill>
                  <a:srgbClr val="FF0000"/>
                </a:solidFill>
                <a:latin typeface="Arial"/>
              </a:rPr>
              <a:t>e)</a:t>
            </a:r>
            <a:r>
              <a:rPr lang="en-US" sz="3600">
                <a:latin typeface="Arial"/>
              </a:rPr>
              <a:t> 10287 x 5 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3048000"/>
            <a:ext cx="5486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latin typeface="Arial"/>
              </a:rPr>
              <a:t> </a:t>
            </a:r>
            <a:r>
              <a:rPr lang="en-US" sz="3600">
                <a:solidFill>
                  <a:srgbClr val="FF0000"/>
                </a:solidFill>
                <a:latin typeface="Arial"/>
              </a:rPr>
              <a:t>b)</a:t>
            </a:r>
            <a:r>
              <a:rPr lang="en-US" sz="3600">
                <a:solidFill>
                  <a:srgbClr val="4117F1"/>
                </a:solidFill>
                <a:latin typeface="Arial"/>
              </a:rPr>
              <a:t> </a:t>
            </a:r>
            <a:r>
              <a:rPr lang="en-US" sz="3600">
                <a:latin typeface="Arial"/>
              </a:rPr>
              <a:t>(3 + 2) x 10287</a:t>
            </a:r>
            <a:r>
              <a:rPr lang="vi-VN" sz="3600">
                <a:latin typeface="Arial"/>
              </a:rPr>
              <a:t> </a:t>
            </a:r>
            <a:r>
              <a:rPr lang="en-US" sz="3600">
                <a:solidFill>
                  <a:srgbClr val="4117F1"/>
                </a:solidFill>
                <a:latin typeface="Arial"/>
              </a:rPr>
              <a:t>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solidFill>
                  <a:srgbClr val="FF0000"/>
                </a:solidFill>
                <a:latin typeface="Arial"/>
              </a:rPr>
              <a:t> d)</a:t>
            </a:r>
            <a:r>
              <a:rPr lang="en-US" sz="3600">
                <a:solidFill>
                  <a:srgbClr val="4117F1"/>
                </a:solidFill>
                <a:latin typeface="Arial"/>
              </a:rPr>
              <a:t> </a:t>
            </a:r>
            <a:r>
              <a:rPr lang="en-US" sz="3600">
                <a:latin typeface="Arial"/>
              </a:rPr>
              <a:t>(2100 + 45) x 4</a:t>
            </a:r>
            <a:r>
              <a:rPr lang="vi-VN" sz="3600">
                <a:latin typeface="Arial"/>
              </a:rPr>
              <a:t> </a:t>
            </a:r>
            <a:r>
              <a:rPr lang="en-US" sz="3600">
                <a:solidFill>
                  <a:srgbClr val="4117F1"/>
                </a:solidFill>
                <a:latin typeface="Arial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>
                <a:solidFill>
                  <a:srgbClr val="FF0000"/>
                </a:solidFill>
                <a:latin typeface="Arial"/>
              </a:rPr>
              <a:t> g)</a:t>
            </a:r>
            <a:r>
              <a:rPr lang="en-US" sz="3600">
                <a:solidFill>
                  <a:srgbClr val="4117F1"/>
                </a:solidFill>
                <a:latin typeface="Arial"/>
              </a:rPr>
              <a:t> </a:t>
            </a:r>
            <a:r>
              <a:rPr lang="en-US" sz="3600">
                <a:latin typeface="Arial"/>
              </a:rPr>
              <a:t>(4 + 2) x (3000 + 964)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2743200" y="3352800"/>
            <a:ext cx="91440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 flipV="1">
            <a:off x="2971800" y="3429000"/>
            <a:ext cx="685800" cy="137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2667000" y="4114800"/>
            <a:ext cx="99060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  <p:bldP spid="71684" grpId="0" build="p"/>
      <p:bldP spid="71686" grpId="0" animBg="1"/>
      <p:bldP spid="71687" grpId="0" animBg="1"/>
      <p:bldP spid="7168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772400" cy="1600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u="sng">
                <a:latin typeface="Arial"/>
              </a:rPr>
              <a:t>Bài tập :</a:t>
            </a:r>
            <a:r>
              <a:rPr lang="en-US">
                <a:latin typeface="Arial"/>
              </a:rPr>
              <a:t> Số ?</a:t>
            </a:r>
          </a:p>
        </p:txBody>
      </p:sp>
      <p:sp>
        <p:nvSpPr>
          <p:cNvPr id="22532" name="Rectangle 4"/>
          <p:cNvSpPr>
            <a:spLocks noRot="1" noChangeArrowheads="1"/>
          </p:cNvSpPr>
          <p:nvPr/>
        </p:nvSpPr>
        <p:spPr bwMode="auto">
          <a:xfrm>
            <a:off x="685800" y="3124200"/>
            <a:ext cx="7772400" cy="1600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</a:t>
            </a:r>
            <a:r>
              <a:rPr 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a x      =     x a = a                   </a:t>
            </a:r>
            <a:r>
              <a:rPr lang="en-US" sz="6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</a:t>
            </a:r>
            <a:r>
              <a:rPr 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a x      =      x a = 0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166672" y="3249118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166672" y="4204116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781864" y="4186003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724400" y="3197902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2" grpId="0"/>
      <p:bldP spid="22533" grpId="0" animBg="1"/>
      <p:bldP spid="22534" grpId="0" animBg="1"/>
      <p:bldP spid="22535" grpId="0" animBg="1"/>
      <p:bldP spid="225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Rot="1" noChangeArrowheads="1"/>
          </p:cNvSpPr>
          <p:nvPr/>
        </p:nvSpPr>
        <p:spPr bwMode="auto">
          <a:xfrm>
            <a:off x="685800" y="1371600"/>
            <a:ext cx="7543800" cy="33528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x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=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x a = a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b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</a:t>
            </a: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x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0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=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0</a:t>
            </a: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x a = </a:t>
            </a:r>
            <a:r>
              <a:rPr lang="en-US" sz="4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Arial"/>
              </a:rPr>
              <a:t>Đặt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tính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rồi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tính</a:t>
            </a:r>
            <a:r>
              <a:rPr lang="en-US" dirty="0">
                <a:latin typeface="Arial"/>
              </a:rPr>
              <a:t> 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7848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500" dirty="0">
                <a:latin typeface="Arial"/>
              </a:rPr>
              <a:t>459123 x  5                        304879  x 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500" dirty="0">
                <a:latin typeface="Arial"/>
              </a:rPr>
              <a:t>       459123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500" dirty="0">
                <a:latin typeface="Arial"/>
              </a:rPr>
              <a:t>                 5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500" dirty="0">
                <a:latin typeface="Arial"/>
              </a:rPr>
              <a:t>     </a:t>
            </a:r>
            <a:r>
              <a:rPr lang="en-US" sz="3500" dirty="0">
                <a:effectLst/>
                <a:latin typeface="Arial"/>
              </a:rPr>
              <a:t>2295615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500" dirty="0">
              <a:latin typeface="Arial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066800" y="3886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6172200" y="3962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5486400" y="2667000"/>
            <a:ext cx="3352800" cy="12652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5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304879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5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6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6096000" y="3962400"/>
            <a:ext cx="19351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" charset="0"/>
              </a:rPr>
              <a:t>1829274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28731" y="145269"/>
            <a:ext cx="50292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b="1" u="sng" dirty="0" err="1">
                <a:latin typeface="Arial" charset="0"/>
              </a:rPr>
              <a:t>Khởi</a:t>
            </a:r>
            <a:r>
              <a:rPr lang="en-US" sz="3500" b="1" u="sng" dirty="0">
                <a:latin typeface="Arial" charset="0"/>
              </a:rPr>
              <a:t> </a:t>
            </a:r>
            <a:r>
              <a:rPr lang="en-US" sz="3500" b="1" u="sng" dirty="0" err="1">
                <a:latin typeface="Arial" charset="0"/>
              </a:rPr>
              <a:t>động</a:t>
            </a:r>
            <a:r>
              <a:rPr lang="en-US" sz="3500" b="1" u="sng" dirty="0">
                <a:latin typeface="Arial" charset="0"/>
              </a:rPr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66852E-0343-42C4-BC08-A7E4D2B653DC}"/>
              </a:ext>
            </a:extLst>
          </p:cNvPr>
          <p:cNvSpPr txBox="1"/>
          <p:nvPr/>
        </p:nvSpPr>
        <p:spPr>
          <a:xfrm>
            <a:off x="984354" y="2903281"/>
            <a:ext cx="563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144979E-A78D-443D-998A-B6B586018180}"/>
              </a:ext>
            </a:extLst>
          </p:cNvPr>
          <p:cNvSpPr txBox="1"/>
          <p:nvPr/>
        </p:nvSpPr>
        <p:spPr>
          <a:xfrm>
            <a:off x="6089754" y="3038009"/>
            <a:ext cx="63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6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4" grpId="0" animBg="1"/>
      <p:bldP spid="66567" grpId="0" animBg="1"/>
      <p:bldP spid="665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 flipV="1">
            <a:off x="838200" y="762000"/>
            <a:ext cx="7467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>
                <a:solidFill>
                  <a:srgbClr val="FFFFFF"/>
                </a:solidFill>
                <a:latin typeface="Arial"/>
              </a:rPr>
              <a:t/>
            </a:r>
            <a:br>
              <a:rPr lang="en-US" sz="4000" b="0">
                <a:solidFill>
                  <a:srgbClr val="FFFFFF"/>
                </a:solidFill>
                <a:latin typeface="Arial"/>
              </a:rPr>
            </a:br>
            <a:r>
              <a:rPr lang="en-US" sz="4000" b="0">
                <a:solidFill>
                  <a:srgbClr val="FFFFFF"/>
                </a:solidFill>
                <a:latin typeface="Arial"/>
              </a:rPr>
              <a:t/>
            </a:r>
            <a:br>
              <a:rPr lang="en-US" sz="4000" b="0">
                <a:solidFill>
                  <a:srgbClr val="FFFFFF"/>
                </a:solidFill>
                <a:latin typeface="Arial"/>
              </a:rPr>
            </a:br>
            <a:r>
              <a:rPr lang="en-US" sz="4000" b="0">
                <a:solidFill>
                  <a:srgbClr val="FFFFFF"/>
                </a:solidFill>
                <a:latin typeface="Arial"/>
              </a:rPr>
              <a:t/>
            </a:r>
            <a:br>
              <a:rPr lang="en-US" sz="4000" b="0">
                <a:solidFill>
                  <a:srgbClr val="FFFFFF"/>
                </a:solidFill>
                <a:latin typeface="Arial"/>
              </a:rPr>
            </a:br>
            <a:endParaRPr lang="en-US" sz="4000" b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81400"/>
            <a:ext cx="64008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>
                <a:solidFill>
                  <a:srgbClr val="FFFFFF"/>
                </a:solidFill>
                <a:latin typeface="Arial"/>
              </a:rPr>
              <a:t>       7 x 5 = 35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>
                <a:solidFill>
                  <a:srgbClr val="FFFFFF"/>
                </a:solidFill>
                <a:latin typeface="Arial"/>
              </a:rPr>
              <a:t>   và 5 x 7 = 35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>
                <a:solidFill>
                  <a:srgbClr val="FFFFFF"/>
                </a:solidFill>
                <a:latin typeface="Arial"/>
              </a:rPr>
              <a:t> Vậy:  7 x 5 = 5 x 7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990600" y="15240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2209800"/>
            <a:ext cx="9626600" cy="1323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Tính rồi so sánh giá trị của hai biểu thức :</a:t>
            </a:r>
          </a:p>
          <a:p>
            <a:pPr>
              <a:defRPr/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           7 x 5 và 5 x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>
                <a:solidFill>
                  <a:srgbClr val="FFFFFF"/>
                </a:solidFill>
                <a:latin typeface="Arial"/>
              </a:rPr>
              <a:t>Tính rồi so sánh giá trị của hai biểu thức : 4 x 3 và 3 x 4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895600"/>
            <a:ext cx="64008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>
                <a:solidFill>
                  <a:srgbClr val="FFFFFF"/>
                </a:solidFill>
                <a:latin typeface="Arial"/>
              </a:rPr>
              <a:t>       4 x 3 =12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>
                <a:solidFill>
                  <a:srgbClr val="FFFFFF"/>
                </a:solidFill>
                <a:latin typeface="Arial"/>
              </a:rPr>
              <a:t>   và 3x 4=12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>
                <a:solidFill>
                  <a:srgbClr val="FFFFFF"/>
                </a:solidFill>
                <a:latin typeface="Arial"/>
              </a:rPr>
              <a:t> Vậy:  4 x 3 = 3 x 4</a:t>
            </a:r>
          </a:p>
        </p:txBody>
      </p:sp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16002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  <p:bldP spid="696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8392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Vậy hai phép nhân có  thừa số giống nhau thì có kết quả như thế nào ?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304800" y="3962400"/>
            <a:ext cx="9144000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Vậy hai phép nhân có  thừa số giống nhau thì  luôn luôn bằng nhau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dirty="0">
                <a:solidFill>
                  <a:srgbClr val="FFFFFF"/>
                </a:solidFill>
                <a:latin typeface="Arial"/>
              </a:rPr>
              <a:t>So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sánh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giá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trị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của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hai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biểu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thức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:</a:t>
            </a:r>
            <a:br>
              <a:rPr lang="en-US" sz="4000" b="0" dirty="0">
                <a:solidFill>
                  <a:srgbClr val="FFFFFF"/>
                </a:solidFill>
                <a:latin typeface="Arial"/>
              </a:rPr>
            </a:br>
            <a:r>
              <a:rPr lang="en-US" sz="4000" b="0" dirty="0">
                <a:solidFill>
                  <a:srgbClr val="FFFFFF"/>
                </a:solidFill>
                <a:latin typeface="Arial"/>
              </a:rPr>
              <a:t>a x b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và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b x a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trong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bảng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0" dirty="0" err="1">
                <a:solidFill>
                  <a:srgbClr val="FFFFFF"/>
                </a:solidFill>
                <a:latin typeface="Arial"/>
              </a:rPr>
              <a:t>sau</a:t>
            </a:r>
            <a:r>
              <a:rPr lang="en-US" sz="4000" b="0" dirty="0">
                <a:solidFill>
                  <a:srgbClr val="FFFFFF"/>
                </a:solidFill>
                <a:latin typeface="Arial"/>
              </a:rPr>
              <a:t> :</a:t>
            </a:r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619125" y="5486400"/>
            <a:ext cx="731838" cy="11064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</a:t>
            </a:r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619125" y="4457700"/>
            <a:ext cx="731838" cy="11049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35000" y="3467100"/>
            <a:ext cx="731838" cy="11049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35000" y="2474913"/>
            <a:ext cx="731838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1749425" y="4457700"/>
            <a:ext cx="976313" cy="11049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1752600" y="3467100"/>
            <a:ext cx="976313" cy="11049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8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1752600" y="2474913"/>
            <a:ext cx="976313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1755775" y="5446713"/>
            <a:ext cx="976313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913438" y="4992688"/>
            <a:ext cx="2928937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vi-VN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2986088" y="4992688"/>
            <a:ext cx="2927350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vi-VN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5913438" y="4419600"/>
            <a:ext cx="2928937" cy="11049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 x 6 = 42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5913438" y="3429000"/>
            <a:ext cx="2928937" cy="11049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8 x 4 = 32</a:t>
            </a:r>
          </a:p>
        </p:txBody>
      </p:sp>
      <p:sp>
        <p:nvSpPr>
          <p:cNvPr id="9285" name="Rectangle 69"/>
          <p:cNvSpPr>
            <a:spLocks noChangeArrowheads="1"/>
          </p:cNvSpPr>
          <p:nvPr/>
        </p:nvSpPr>
        <p:spPr bwMode="auto">
          <a:xfrm>
            <a:off x="5913438" y="2474913"/>
            <a:ext cx="2928937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 x a</a:t>
            </a:r>
          </a:p>
        </p:txBody>
      </p:sp>
      <p:sp>
        <p:nvSpPr>
          <p:cNvPr id="9286" name="Rectangle 70"/>
          <p:cNvSpPr>
            <a:spLocks noChangeArrowheads="1"/>
          </p:cNvSpPr>
          <p:nvPr/>
        </p:nvSpPr>
        <p:spPr bwMode="auto">
          <a:xfrm>
            <a:off x="2986088" y="2474913"/>
            <a:ext cx="2927350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x b </a:t>
            </a:r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>
            <a:off x="301625" y="2057400"/>
            <a:ext cx="85407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Line 72"/>
          <p:cNvSpPr>
            <a:spLocks noChangeShapeType="1"/>
          </p:cNvSpPr>
          <p:nvPr/>
        </p:nvSpPr>
        <p:spPr bwMode="auto">
          <a:xfrm>
            <a:off x="301625" y="3276600"/>
            <a:ext cx="8540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>
            <a:off x="301625" y="6477000"/>
            <a:ext cx="85407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>
            <a:off x="301625" y="2054225"/>
            <a:ext cx="0" cy="44227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5913438" y="2054225"/>
            <a:ext cx="0" cy="442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>
            <a:off x="8842375" y="2054225"/>
            <a:ext cx="0" cy="44227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2986088" y="2054225"/>
            <a:ext cx="0" cy="442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7" name="Line 81"/>
          <p:cNvSpPr>
            <a:spLocks noChangeShapeType="1"/>
          </p:cNvSpPr>
          <p:nvPr/>
        </p:nvSpPr>
        <p:spPr bwMode="auto">
          <a:xfrm>
            <a:off x="1600200" y="2054225"/>
            <a:ext cx="0" cy="442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33" name="Text Box 117"/>
          <p:cNvSpPr txBox="1">
            <a:spLocks noChangeArrowheads="1"/>
          </p:cNvSpPr>
          <p:nvPr/>
        </p:nvSpPr>
        <p:spPr bwMode="auto">
          <a:xfrm>
            <a:off x="3505200" y="3443288"/>
            <a:ext cx="28956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 x 8 = 32</a:t>
            </a:r>
          </a:p>
        </p:txBody>
      </p:sp>
      <p:sp>
        <p:nvSpPr>
          <p:cNvPr id="9334" name="Text Box 118"/>
          <p:cNvSpPr txBox="1">
            <a:spLocks noChangeArrowheads="1"/>
          </p:cNvSpPr>
          <p:nvPr/>
        </p:nvSpPr>
        <p:spPr bwMode="auto">
          <a:xfrm>
            <a:off x="3505200" y="4433888"/>
            <a:ext cx="28194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 x 7 = 42</a:t>
            </a:r>
          </a:p>
        </p:txBody>
      </p:sp>
      <p:sp>
        <p:nvSpPr>
          <p:cNvPr id="9335" name="Text Box 119"/>
          <p:cNvSpPr txBox="1">
            <a:spLocks noChangeArrowheads="1"/>
          </p:cNvSpPr>
          <p:nvPr/>
        </p:nvSpPr>
        <p:spPr bwMode="auto">
          <a:xfrm>
            <a:off x="3505200" y="5424488"/>
            <a:ext cx="29718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x 4 = 20</a:t>
            </a:r>
          </a:p>
        </p:txBody>
      </p:sp>
      <p:sp>
        <p:nvSpPr>
          <p:cNvPr id="9338" name="Text Box 122"/>
          <p:cNvSpPr txBox="1">
            <a:spLocks noChangeArrowheads="1"/>
          </p:cNvSpPr>
          <p:nvPr/>
        </p:nvSpPr>
        <p:spPr bwMode="auto">
          <a:xfrm>
            <a:off x="5943600" y="5410200"/>
            <a:ext cx="2971800" cy="11699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 x 5 = 20</a:t>
            </a:r>
          </a:p>
          <a:p>
            <a:pPr>
              <a:spcBef>
                <a:spcPct val="50000"/>
              </a:spcBef>
              <a:defRPr/>
            </a:pPr>
            <a:endParaRPr lang="en-US" sz="28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21" name="WordArt 124"/>
          <p:cNvSpPr>
            <a:spLocks noChangeArrowheads="1" noChangeShapeType="1" noTextEdit="1"/>
          </p:cNvSpPr>
          <p:nvPr/>
        </p:nvSpPr>
        <p:spPr bwMode="auto">
          <a:xfrm>
            <a:off x="1143000" y="762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67" grpId="0"/>
      <p:bldP spid="9268" grpId="0"/>
      <p:bldP spid="9269" grpId="0"/>
      <p:bldP spid="9270" grpId="0"/>
      <p:bldP spid="9272" grpId="0"/>
      <p:bldP spid="9273" grpId="0"/>
      <p:bldP spid="9274" grpId="0"/>
      <p:bldP spid="9275" grpId="0"/>
      <p:bldP spid="9281" grpId="0"/>
      <p:bldP spid="9283" grpId="0"/>
      <p:bldP spid="9285" grpId="0"/>
      <p:bldP spid="9286" grpId="0"/>
      <p:bldP spid="9287" grpId="0" animBg="1"/>
      <p:bldP spid="9288" grpId="0" animBg="1"/>
      <p:bldP spid="9291" grpId="0" animBg="1"/>
      <p:bldP spid="9292" grpId="0" animBg="1"/>
      <p:bldP spid="9293" grpId="0" animBg="1"/>
      <p:bldP spid="9294" grpId="0" animBg="1"/>
      <p:bldP spid="9295" grpId="0" animBg="1"/>
      <p:bldP spid="9297" grpId="0" animBg="1"/>
      <p:bldP spid="9333" grpId="0"/>
      <p:bldP spid="9334" grpId="0"/>
      <p:bldP spid="9335" grpId="0"/>
      <p:bldP spid="9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2117725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latin typeface="Arial" charset="0"/>
              </a:rPr>
              <a:t> Vậy giá trị của bi</a:t>
            </a:r>
            <a:r>
              <a:rPr lang="en-US" sz="4000">
                <a:latin typeface="Arial" charset="0"/>
              </a:rPr>
              <a:t>ể</a:t>
            </a:r>
            <a:r>
              <a:rPr lang="en-US" sz="4000">
                <a:solidFill>
                  <a:srgbClr val="FFFFFF"/>
                </a:solidFill>
                <a:latin typeface="Arial" charset="0"/>
              </a:rPr>
              <a:t>u thức a x b luôn như thế nào với giá trị của biểu thức b x a ?</a:t>
            </a:r>
          </a:p>
          <a:p>
            <a:pPr algn="ctr"/>
            <a:endParaRPr lang="en-US" sz="4000">
              <a:solidFill>
                <a:srgbClr val="FFFFFF"/>
              </a:solidFill>
              <a:latin typeface="Arial" charset="0"/>
            </a:endParaRPr>
          </a:p>
          <a:p>
            <a:pPr algn="ctr"/>
            <a:endParaRPr lang="en-US" sz="4000">
              <a:solidFill>
                <a:srgbClr val="FFFFFF"/>
              </a:solidFill>
              <a:latin typeface="Arial" charset="0"/>
            </a:endParaRPr>
          </a:p>
          <a:p>
            <a:endParaRPr lang="en-US" sz="40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425" y="1676400"/>
            <a:ext cx="7772400" cy="175260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en-US" sz="4000" b="0">
                <a:solidFill>
                  <a:srgbClr val="FF0000"/>
                </a:solidFill>
                <a:latin typeface="Arial"/>
              </a:rPr>
              <a:t>           </a:t>
            </a:r>
            <a:r>
              <a:rPr lang="en-US" sz="4800" b="0">
                <a:solidFill>
                  <a:srgbClr val="FF0000"/>
                </a:solidFill>
                <a:latin typeface="Arial"/>
              </a:rPr>
              <a:t>A.</a:t>
            </a:r>
            <a:r>
              <a:rPr lang="en-US" sz="4800" b="0">
                <a:solidFill>
                  <a:srgbClr val="FFFFFF"/>
                </a:solidFill>
                <a:latin typeface="Arial"/>
              </a:rPr>
              <a:t>  a x b  &gt; b x a  </a:t>
            </a:r>
            <a:br>
              <a:rPr lang="en-US" sz="4800" b="0">
                <a:solidFill>
                  <a:srgbClr val="FFFFFF"/>
                </a:solidFill>
                <a:latin typeface="Arial"/>
              </a:rPr>
            </a:br>
            <a:r>
              <a:rPr lang="en-US" sz="4800" b="0">
                <a:solidFill>
                  <a:srgbClr val="FFFFFF"/>
                </a:solidFill>
                <a:latin typeface="Arial"/>
              </a:rPr>
              <a:t>    </a:t>
            </a:r>
            <a:r>
              <a:rPr lang="en-US" sz="4800" b="0">
                <a:solidFill>
                  <a:srgbClr val="FF0000"/>
                </a:solidFill>
                <a:latin typeface="Arial"/>
              </a:rPr>
              <a:t>B.</a:t>
            </a:r>
            <a:r>
              <a:rPr lang="en-US" sz="4800" b="0">
                <a:solidFill>
                  <a:srgbClr val="FFFFFF"/>
                </a:solidFill>
                <a:latin typeface="Arial"/>
              </a:rPr>
              <a:t>  a x b  = b x a </a:t>
            </a:r>
            <a:r>
              <a:rPr lang="en-US" sz="4800" b="0">
                <a:solidFill>
                  <a:srgbClr val="FF0000"/>
                </a:solidFill>
                <a:latin typeface="Arial"/>
              </a:rPr>
              <a:t/>
            </a:r>
            <a:br>
              <a:rPr lang="en-US" sz="4800" b="0">
                <a:solidFill>
                  <a:srgbClr val="FF0000"/>
                </a:solidFill>
                <a:latin typeface="Arial"/>
              </a:rPr>
            </a:br>
            <a:r>
              <a:rPr lang="en-US" sz="4800" b="0">
                <a:solidFill>
                  <a:srgbClr val="FF0000"/>
                </a:solidFill>
                <a:latin typeface="Arial"/>
              </a:rPr>
              <a:t>    C.</a:t>
            </a:r>
            <a:r>
              <a:rPr lang="en-US" sz="4800" b="0">
                <a:solidFill>
                  <a:srgbClr val="FFFFFF"/>
                </a:solidFill>
                <a:latin typeface="Arial"/>
              </a:rPr>
              <a:t>  a x b  &lt; b x 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62400"/>
            <a:ext cx="64008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solidFill>
                  <a:srgbClr val="FF0000"/>
                </a:solidFill>
                <a:latin typeface="Arial"/>
              </a:rPr>
              <a:t>B.</a:t>
            </a:r>
            <a:r>
              <a:rPr lang="en-US" sz="4000">
                <a:solidFill>
                  <a:srgbClr val="FFFFFF"/>
                </a:solidFill>
                <a:latin typeface="Arial"/>
              </a:rPr>
              <a:t> a x b = b x a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5240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447800"/>
            <a:ext cx="8229600" cy="239236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0">
                <a:solidFill>
                  <a:schemeClr val="tx1"/>
                </a:solidFill>
                <a:latin typeface="Arial"/>
              </a:rPr>
              <a:t>Khi </a:t>
            </a:r>
            <a:r>
              <a:rPr lang="en-US" b="0">
                <a:solidFill>
                  <a:schemeClr val="tx1"/>
                </a:solidFill>
                <a:latin typeface="Arial"/>
              </a:rPr>
              <a:t>đổi chỗ các thừa số trong một tích thì tích không thay đổi</a:t>
            </a:r>
            <a:endParaRPr lang="en-US" sz="2800" b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1371600" y="152400"/>
            <a:ext cx="655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CHẤT GIAO HOÁN CỦA PHÉP NHÂN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774825" y="3810000"/>
            <a:ext cx="6500813" cy="1477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 x b = b x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88&quot;/&gt;&lt;/object&gt;&lt;object type=&quot;3&quot; unique_id=&quot;10004&quot;&gt;&lt;property id=&quot;20148&quot; value=&quot;5&quot;/&gt;&lt;property id=&quot;20300&quot; value=&quot;Slide 2 - &amp;quot;Đặt tính rồi tính :&amp;quot;&quot;/&gt;&lt;property id=&quot;20307&quot; value=&quot;290&quot;/&gt;&lt;/object&gt;&lt;object type=&quot;3&quot; unique_id=&quot;10005&quot;&gt;&lt;property id=&quot;20148&quot; value=&quot;5&quot;/&gt;&lt;property id=&quot;20300&quot; value=&quot;Slide 3 - &amp;quot;   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Tính rồi so sánh giá trị của hai biểu thức : 4 x 3 và 3 x 4&amp;quot;&quot;/&gt;&lt;property id=&quot;20307&quot; value=&quot;293&quot;/&gt;&lt;/object&gt;&lt;object type=&quot;3&quot; unique_id=&quot;10007&quot;&gt;&lt;property id=&quot;20148&quot; value=&quot;5&quot;/&gt;&lt;property id=&quot;20300&quot; value=&quot;Slide 5&quot;/&gt;&lt;property id=&quot;20307&quot; value=&quot;292&quot;/&gt;&lt;/object&gt;&lt;object type=&quot;3&quot; unique_id=&quot;10008&quot;&gt;&lt;property id=&quot;20148&quot; value=&quot;5&quot;/&gt;&lt;property id=&quot;20300&quot; value=&quot;Slide 6 - &amp;quot;So sánh giá trị của hai biểu thức : a x b và b x a trong bảng sau :&amp;quot;&quot;/&gt;&lt;property id=&quot;20307&quot; value=&quot;259&quot;/&gt;&lt;/object&gt;&lt;object type=&quot;3&quot; unique_id=&quot;10009&quot;&gt;&lt;property id=&quot;20148&quot; value=&quot;5&quot;/&gt;&lt;property id=&quot;20300&quot; value=&quot;Slide 7&quot;/&gt;&lt;property id=&quot;20307&quot; value=&quot;273&quot;/&gt;&lt;/object&gt;&lt;object type=&quot;3&quot; unique_id=&quot;10010&quot;&gt;&lt;property id=&quot;20148&quot; value=&quot;5&quot;/&gt;&lt;property id=&quot;20300&quot; value=&quot;Slide 8 - &amp;quot;           A.  a x b  &amp;gt; b x a       B.  a x b  = b x a      C.  a x b  &amp;lt; b x a&amp;quot;&quot;/&gt;&lt;property id=&quot;20307&quot; value=&quot;261&quot;/&gt;&lt;/object&gt;&lt;object type=&quot;3&quot; unique_id=&quot;10011&quot;&gt;&lt;property id=&quot;20148&quot; value=&quot;5&quot;/&gt;&lt;property id=&quot;20300&quot; value=&quot;Slide 9 - &amp;quot;Khi đổi chỗ các thừa số trong một tích thì tích không thay đổi&amp;quot;&quot;/&gt;&lt;property id=&quot;20307&quot; value=&quot;262&quot;/&gt;&lt;/object&gt;&lt;object type=&quot;3&quot; unique_id=&quot;10012&quot;&gt;&lt;property id=&quot;20148&quot; value=&quot;5&quot;/&gt;&lt;property id=&quot;20300&quot; value=&quot;Slide 10 - &amp;quot;Bài tập 1 :  Viết số thích hợp vào ô trống 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Bài tập 1 :  Viết số thích hợp vào ô trống &amp;quot;&quot;/&gt;&lt;property id=&quot;20307&quot; value=&quot;294&quot;/&gt;&lt;/object&gt;&lt;object type=&quot;3&quot; unique_id=&quot;10014&quot;&gt;&lt;property id=&quot;20148&quot; value=&quot;5&quot;/&gt;&lt;property id=&quot;20300&quot; value=&quot;Slide 12 - &amp;quot;Bài tập 2 : Tính&amp;quot;&quot;/&gt;&lt;property id=&quot;20307&quot; value=&quot;266&quot;/&gt;&lt;/object&gt;&lt;object type=&quot;3&quot; unique_id=&quot;10016&quot;&gt;&lt;property id=&quot;20148&quot; value=&quot;5&quot;/&gt;&lt;property id=&quot;20300&quot; value=&quot;Slide 14 - &amp;quot;Bài tập 3 : Tìm hai biểu thức có giá trị bằng nhau&amp;quot;&quot;/&gt;&lt;property id=&quot;20307&quot; value=&quot;286&quot;/&gt;&lt;/object&gt;&lt;object type=&quot;3&quot; unique_id=&quot;10026&quot;&gt;&lt;property id=&quot;20148&quot; value=&quot;5&quot;/&gt;&lt;property id=&quot;20300&quot; value=&quot;Slide 15 - &amp;quot;Bài tập 3 : Tìm hai biểu thức có giá trị bằng nhau&amp;quot;&quot;/&gt;&lt;property id=&quot;20307&quot; value=&quot;295&quot;/&gt;&lt;/object&gt;&lt;object type=&quot;3&quot; unique_id=&quot;10027&quot;&gt;&lt;property id=&quot;20148&quot; value=&quot;5&quot;/&gt;&lt;property id=&quot;20300&quot; value=&quot;Slide 16 - &amp;quot;Bài tập : Số ?&amp;quot;&quot;/&gt;&lt;property id=&quot;20307&quot; value=&quot;271&quot;/&gt;&lt;/object&gt;&lt;object type=&quot;3&quot; unique_id=&quot;10028&quot;&gt;&lt;property id=&quot;20148&quot; value=&quot;5&quot;/&gt;&lt;property id=&quot;20300&quot; value=&quot;Slide 17&quot;/&gt;&lt;property id=&quot;20307&quot; value=&quot;287&quot;/&gt;&lt;/object&gt;&lt;object type=&quot;3&quot; unique_id=&quot;10328&quot;&gt;&lt;property id=&quot;20148&quot; value=&quot;5&quot;/&gt;&lt;property id=&quot;20300&quot; value=&quot;Slide 13&quot;/&gt;&lt;property id=&quot;20307&quot; value=&quot;298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921</TotalTime>
  <Words>666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Stream</vt:lpstr>
      <vt:lpstr>PowerPoint Presentation</vt:lpstr>
      <vt:lpstr>Đặt tính rồi tính :</vt:lpstr>
      <vt:lpstr>   </vt:lpstr>
      <vt:lpstr>Tính rồi so sánh giá trị của hai biểu thức : 4 x 3 và 3 x 4</vt:lpstr>
      <vt:lpstr>PowerPoint Presentation</vt:lpstr>
      <vt:lpstr>So sánh giá trị của hai biểu thức : a x b và b x a trong bảng sau :</vt:lpstr>
      <vt:lpstr>PowerPoint Presentation</vt:lpstr>
      <vt:lpstr>           A.  a x b  &gt; b x a       B.  a x b  = b x a      C.  a x b  &lt; b x a</vt:lpstr>
      <vt:lpstr>Khi đổi chỗ các thừa số trong một tích thì tích không thay đổi</vt:lpstr>
      <vt:lpstr>Bài tập 1 :  Viết số thích hợp vào ô trống </vt:lpstr>
      <vt:lpstr>Bài tập 1 :  Viết số thích hợp vào ô trống </vt:lpstr>
      <vt:lpstr>Bài tập 2 : Tính</vt:lpstr>
      <vt:lpstr>PowerPoint Presentation</vt:lpstr>
      <vt:lpstr>Bài tập 3 : Tìm hai biểu thức có giá trị bằng nhau</vt:lpstr>
      <vt:lpstr>Bài tập 3 : Tìm hai biểu thức có giá trị bằng nhau</vt:lpstr>
      <vt:lpstr>Bài tập : Số ?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50</dc:title>
  <dc:creator>Hoang Van Diep</dc:creator>
  <cp:lastModifiedBy>Admin</cp:lastModifiedBy>
  <cp:revision>99</cp:revision>
  <dcterms:created xsi:type="dcterms:W3CDTF">2002-04-23T14:36:59Z</dcterms:created>
  <dcterms:modified xsi:type="dcterms:W3CDTF">2021-11-10T08:31:39Z</dcterms:modified>
</cp:coreProperties>
</file>